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452" r:id="rId2"/>
    <p:sldId id="456" r:id="rId3"/>
    <p:sldId id="460" r:id="rId4"/>
    <p:sldId id="461" r:id="rId5"/>
    <p:sldId id="463" r:id="rId6"/>
    <p:sldId id="457" r:id="rId7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00FF00"/>
    <a:srgbClr val="00CC00"/>
    <a:srgbClr val="00FFFF"/>
    <a:srgbClr val="FF00FF"/>
    <a:srgbClr val="404040"/>
    <a:srgbClr val="000000"/>
    <a:srgbClr val="006600"/>
    <a:srgbClr val="568ABA"/>
    <a:srgbClr val="CBD0DE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675" autoAdjust="0"/>
    <p:restoredTop sz="82594" autoAdjust="0"/>
  </p:normalViewPr>
  <p:slideViewPr>
    <p:cSldViewPr snapToGrid="0" snapToObjects="1">
      <p:cViewPr varScale="1">
        <p:scale>
          <a:sx n="171" d="100"/>
          <a:sy n="171" d="100"/>
        </p:scale>
        <p:origin x="942" y="14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421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2024-02-06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2024-02-06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425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7885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578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Trap table – also referred to as “interrupt table”, “interrupt vector”, “interrupt vector table”, “hardware interrupt vector table…” because you know, one name is never enough, and we need something to argue about.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3405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--Walk through sample ARM bootloader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6869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201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1298" y="1603022"/>
            <a:ext cx="8272702" cy="808067"/>
          </a:xfrm>
        </p:spPr>
        <p:txBody>
          <a:bodyPr/>
          <a:lstStyle/>
          <a:p>
            <a:r>
              <a:rPr lang="en-US" dirty="0"/>
              <a:t>Bootloaders for ARM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300" y="2411089"/>
            <a:ext cx="5368566" cy="726991"/>
          </a:xfrm>
        </p:spPr>
        <p:txBody>
          <a:bodyPr/>
          <a:lstStyle/>
          <a:p>
            <a:pPr algn="ctr"/>
            <a:r>
              <a:rPr lang="en-US" dirty="0"/>
              <a:t>“You get NOTHING. GOOD DAY SIR!”</a:t>
            </a:r>
            <a:br>
              <a:rPr lang="en-US" dirty="0"/>
            </a:br>
            <a:r>
              <a:rPr lang="en-US" sz="1800" i="1" dirty="0"/>
              <a:t>-Willy Wonka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3550648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CD89EB6-2204-442A-87B4-6B910A313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141" y="1313306"/>
            <a:ext cx="8719717" cy="3400216"/>
          </a:xfrm>
        </p:spPr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en-US" u="sng" dirty="0"/>
              <a:t>When a system starts, it executes a </a:t>
            </a:r>
            <a:r>
              <a:rPr lang="en-US" b="1" u="sng" dirty="0">
                <a:solidFill>
                  <a:srgbClr val="FFC000"/>
                </a:solidFill>
              </a:rPr>
              <a:t>bootloader</a:t>
            </a:r>
            <a:r>
              <a:rPr lang="en-US" u="sng" dirty="0"/>
              <a:t> to prepare the machine for use.</a:t>
            </a:r>
          </a:p>
          <a:p>
            <a:pPr>
              <a:spcBef>
                <a:spcPts val="600"/>
              </a:spcBef>
            </a:pPr>
            <a:r>
              <a:rPr lang="en-US" dirty="0"/>
              <a:t>Not “magic” – just instructions to get things ready, like any other program</a:t>
            </a:r>
          </a:p>
          <a:p>
            <a:pPr>
              <a:spcBef>
                <a:spcPts val="600"/>
              </a:spcBef>
            </a:pPr>
            <a:r>
              <a:rPr lang="en-US" dirty="0"/>
              <a:t>Typically serve to “bootstrap” the operating system (OS)</a:t>
            </a:r>
          </a:p>
          <a:p>
            <a:pPr>
              <a:spcBef>
                <a:spcPts val="600"/>
              </a:spcBef>
            </a:pPr>
            <a:r>
              <a:rPr lang="en-US" dirty="0"/>
              <a:t>Sometimes come in multiple stages (first stage, second stage, …)</a:t>
            </a:r>
          </a:p>
          <a:p>
            <a:pPr>
              <a:spcBef>
                <a:spcPts val="600"/>
              </a:spcBef>
            </a:pPr>
            <a:r>
              <a:rPr lang="en-US" dirty="0"/>
              <a:t>Vary in format and implementation by architecture and components</a:t>
            </a:r>
          </a:p>
          <a:p>
            <a:pPr marL="0" indent="0">
              <a:spcBef>
                <a:spcPts val="600"/>
              </a:spcBef>
              <a:buNone/>
            </a:pPr>
            <a:endParaRPr lang="en-US" dirty="0"/>
          </a:p>
          <a:p>
            <a:pPr marL="0" indent="0" algn="just">
              <a:spcBef>
                <a:spcPts val="600"/>
              </a:spcBef>
              <a:buNone/>
            </a:pPr>
            <a:r>
              <a:rPr lang="en-US" dirty="0"/>
              <a:t>Some architectures have a standardized boot process, while others do not. The x86 line of processors (and its successor, x64) use a standardized process to ensure broad compatibility of operating systems across many manufacturers.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777453D-6ACE-484D-8D9D-7FA46B514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141" y="567799"/>
            <a:ext cx="8641903" cy="691767"/>
          </a:xfrm>
        </p:spPr>
        <p:txBody>
          <a:bodyPr/>
          <a:lstStyle/>
          <a:p>
            <a:pPr algn="ctr"/>
            <a:r>
              <a:rPr lang="en-US" dirty="0"/>
              <a:t>Recap: What’s a “Bootloader”?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F662C1-AA94-484D-B88C-8F6861AF8E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157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CD89EB6-2204-442A-87B4-6B910A313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450" y="1259566"/>
            <a:ext cx="8489099" cy="3509072"/>
          </a:xfrm>
        </p:spPr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en-US" u="sng" dirty="0"/>
              <a:t>ARM processors has very little standardization.</a:t>
            </a:r>
          </a:p>
          <a:p>
            <a:pPr>
              <a:spcBef>
                <a:spcPts val="600"/>
              </a:spcBef>
            </a:pPr>
            <a:r>
              <a:rPr lang="en-US" dirty="0"/>
              <a:t>No standard memory map</a:t>
            </a:r>
          </a:p>
          <a:p>
            <a:pPr>
              <a:spcBef>
                <a:spcPts val="600"/>
              </a:spcBef>
            </a:pPr>
            <a:r>
              <a:rPr lang="en-US" dirty="0"/>
              <a:t>No RAM/NVRAM/ROM standards</a:t>
            </a:r>
          </a:p>
          <a:p>
            <a:pPr>
              <a:spcBef>
                <a:spcPts val="600"/>
              </a:spcBef>
            </a:pPr>
            <a:r>
              <a:rPr lang="en-US" dirty="0"/>
              <a:t>No driver or firmware standards</a:t>
            </a:r>
          </a:p>
          <a:p>
            <a:pPr>
              <a:spcBef>
                <a:spcPts val="600"/>
              </a:spcBef>
            </a:pPr>
            <a:r>
              <a:rPr lang="en-US" dirty="0"/>
              <a:t>No boot standard, initialization, or formatting guidelines</a:t>
            </a:r>
          </a:p>
          <a:p>
            <a:pPr>
              <a:spcBef>
                <a:spcPts val="600"/>
              </a:spcBef>
            </a:pPr>
            <a:endParaRPr lang="en-US" dirty="0"/>
          </a:p>
          <a:p>
            <a:pPr marL="0" indent="0">
              <a:spcBef>
                <a:spcPts val="600"/>
              </a:spcBef>
              <a:buNone/>
            </a:pPr>
            <a:r>
              <a:rPr lang="en-US" dirty="0"/>
              <a:t>In fact, ARM Classic has only two standards:</a:t>
            </a:r>
          </a:p>
          <a:p>
            <a:pPr>
              <a:spcBef>
                <a:spcPts val="600"/>
              </a:spcBef>
            </a:pPr>
            <a:r>
              <a:rPr lang="en-US" dirty="0"/>
              <a:t>The trap table is at </a:t>
            </a:r>
            <a:r>
              <a:rPr lang="en-US" dirty="0">
                <a:latin typeface="Consolas" panose="020B0609020204030204" pitchFamily="49" charset="0"/>
              </a:rPr>
              <a:t>0x00000000</a:t>
            </a:r>
            <a:r>
              <a:rPr lang="en-US" dirty="0"/>
              <a:t> or </a:t>
            </a:r>
            <a:r>
              <a:rPr lang="en-US" dirty="0">
                <a:latin typeface="Consolas" panose="020B0609020204030204" pitchFamily="49" charset="0"/>
              </a:rPr>
              <a:t>0xffff0000</a:t>
            </a:r>
            <a:r>
              <a:rPr lang="en-US" dirty="0"/>
              <a:t> (hardware configured)</a:t>
            </a:r>
          </a:p>
          <a:p>
            <a:pPr>
              <a:spcBef>
                <a:spcPts val="600"/>
              </a:spcBef>
            </a:pPr>
            <a:r>
              <a:rPr lang="en-US" dirty="0"/>
              <a:t>Execution starts at the beginning of the trap table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777453D-6ACE-484D-8D9D-7FA46B514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141" y="567799"/>
            <a:ext cx="8641903" cy="691767"/>
          </a:xfrm>
        </p:spPr>
        <p:txBody>
          <a:bodyPr/>
          <a:lstStyle/>
          <a:p>
            <a:pPr algn="ctr"/>
            <a:r>
              <a:rPr lang="en-US" dirty="0"/>
              <a:t>ARM: Instructions Not Included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F662C1-AA94-484D-B88C-8F6861AF8E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815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7DD4324-E6F7-41A7-90F4-535BAEEAB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277" y="1004842"/>
            <a:ext cx="8829446" cy="42677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Most processors (including x86 &amp; ARM) use a trap table for hardware response.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2A9D32-719C-4B31-9076-4D2A68D9A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10875"/>
            <a:ext cx="8564088" cy="694522"/>
          </a:xfrm>
        </p:spPr>
        <p:txBody>
          <a:bodyPr/>
          <a:lstStyle/>
          <a:p>
            <a:r>
              <a:rPr lang="en-US" dirty="0"/>
              <a:t>The Trap Table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E0208B-9554-4A46-A49A-F0A71091AF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B6950DE-3382-40C6-9B43-B495ACEA3E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8988472"/>
              </p:ext>
            </p:extLst>
          </p:nvPr>
        </p:nvGraphicFramePr>
        <p:xfrm>
          <a:off x="1049067" y="1484958"/>
          <a:ext cx="7045866" cy="2493785"/>
        </p:xfrm>
        <a:graphic>
          <a:graphicData uri="http://schemas.openxmlformats.org/drawingml/2006/table">
            <a:tbl>
              <a:tblPr firstRow="1" firstCol="1" bandRow="1">
                <a:tableStyleId>{10A1B5D5-9B99-4C35-A422-299274C87663}</a:tableStyleId>
              </a:tblPr>
              <a:tblGrid>
                <a:gridCol w="622205">
                  <a:extLst>
                    <a:ext uri="{9D8B030D-6E8A-4147-A177-3AD203B41FA5}">
                      <a16:colId xmlns:a16="http://schemas.microsoft.com/office/drawing/2014/main" val="249692833"/>
                    </a:ext>
                  </a:extLst>
                </a:gridCol>
                <a:gridCol w="1853248">
                  <a:extLst>
                    <a:ext uri="{9D8B030D-6E8A-4147-A177-3AD203B41FA5}">
                      <a16:colId xmlns:a16="http://schemas.microsoft.com/office/drawing/2014/main" val="1307100246"/>
                    </a:ext>
                  </a:extLst>
                </a:gridCol>
                <a:gridCol w="1963547">
                  <a:extLst>
                    <a:ext uri="{9D8B030D-6E8A-4147-A177-3AD203B41FA5}">
                      <a16:colId xmlns:a16="http://schemas.microsoft.com/office/drawing/2014/main" val="4105125108"/>
                    </a:ext>
                  </a:extLst>
                </a:gridCol>
                <a:gridCol w="2606866">
                  <a:extLst>
                    <a:ext uri="{9D8B030D-6E8A-4147-A177-3AD203B41FA5}">
                      <a16:colId xmlns:a16="http://schemas.microsoft.com/office/drawing/2014/main" val="1191133400"/>
                    </a:ext>
                  </a:extLst>
                </a:gridCol>
              </a:tblGrid>
              <a:tr h="279595"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ARM Classic Trap Table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“Akita” ROM Example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6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2238103"/>
                  </a:ext>
                </a:extLst>
              </a:tr>
              <a:tr h="24069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i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Offset</a:t>
                      </a:r>
                      <a:endParaRPr lang="en-US" sz="1400" b="1" i="1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i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Description</a:t>
                      </a:r>
                      <a:endParaRPr lang="en-US" sz="1400" b="1" i="1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i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Instruction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i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Explanation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59349697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0x00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System Reset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b 0x34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Jump to RESET routine (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0x34</a:t>
                      </a: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74693239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0x04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Undefined Instruction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ldr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pc, [pc, #156] 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Load address from 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0xA8</a:t>
                      </a: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into PC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117182301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0x08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Supervisor Call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ldr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pc, [pc, #156] 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Load address from 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0xAC</a:t>
                      </a: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into PC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17961734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0x0C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Prefetch Abort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ldr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pc, [pc, #156] 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Load address from 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0xB0</a:t>
                      </a: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into PC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554052761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0x10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Data Abort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ldr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pc, [pc, #156] 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Load address from 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0xB4</a:t>
                      </a: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into PC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43138060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0x14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(Reserved)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nop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(mov r0, r0) 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No operation (copy 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r0</a:t>
                      </a: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over 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r0</a:t>
                      </a: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0747781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0x18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Interrupt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ldr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pc, [pc, #152] 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Load address from 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0xB8</a:t>
                      </a: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into PC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20010584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0x1C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Fast Interrupt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ldr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pc, [pc, #152] 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Load address from 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0xBC</a:t>
                      </a: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into PC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910506526"/>
                  </a:ext>
                </a:extLst>
              </a:tr>
            </a:tbl>
          </a:graphicData>
        </a:graphic>
      </p:graphicFrame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E9018A77-B7C1-4FBB-BE08-C143F5455204}"/>
              </a:ext>
            </a:extLst>
          </p:cNvPr>
          <p:cNvSpPr txBox="1">
            <a:spLocks/>
          </p:cNvSpPr>
          <p:nvPr/>
        </p:nvSpPr>
        <p:spPr bwMode="auto">
          <a:xfrm>
            <a:off x="526694" y="4038951"/>
            <a:ext cx="8090611" cy="781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Note: destination is derived from PC, but processors prefetch.</a:t>
            </a:r>
          </a:p>
          <a:p>
            <a:pPr marL="0" indent="0" algn="ctr" defTabSz="914400">
              <a:spcBef>
                <a:spcPts val="600"/>
              </a:spcBef>
              <a:buFont typeface="Wingdings" charset="2"/>
              <a:buNone/>
            </a:pPr>
            <a:r>
              <a:rPr lang="en-US" dirty="0"/>
              <a:t>On ARM, if offsetting from the PC, adding 12 bytes accounts for this.</a:t>
            </a:r>
          </a:p>
        </p:txBody>
      </p:sp>
    </p:spTree>
    <p:extLst>
      <p:ext uri="{BB962C8B-B14F-4D97-AF65-F5344CB8AC3E}">
        <p14:creationId xmlns:p14="http://schemas.microsoft.com/office/powerpoint/2010/main" val="2703353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95CD67A-B964-4693-84AC-970A88375E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494" y="1180910"/>
            <a:ext cx="7481011" cy="2423681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On boot, an ARM processor typically needs to…</a:t>
            </a:r>
          </a:p>
          <a:p>
            <a:pPr>
              <a:spcBef>
                <a:spcPts val="1200"/>
              </a:spcBef>
            </a:pPr>
            <a:r>
              <a:rPr lang="en-US" dirty="0"/>
              <a:t>Change to supervisor mode (</a:t>
            </a:r>
            <a:r>
              <a:rPr lang="en-US" b="1" dirty="0">
                <a:latin typeface="Consolas" panose="020B0609020204030204" pitchFamily="49" charset="0"/>
              </a:rPr>
              <a:t>x013</a:t>
            </a:r>
            <a:r>
              <a:rPr lang="en-US" dirty="0"/>
              <a:t>)</a:t>
            </a:r>
          </a:p>
          <a:p>
            <a:pPr>
              <a:spcBef>
                <a:spcPts val="1200"/>
              </a:spcBef>
            </a:pPr>
            <a:r>
              <a:rPr lang="en-US" dirty="0"/>
              <a:t>Turn off THUMB instructions (usually)</a:t>
            </a:r>
          </a:p>
          <a:p>
            <a:pPr>
              <a:spcBef>
                <a:spcPts val="1200"/>
              </a:spcBef>
            </a:pPr>
            <a:r>
              <a:rPr lang="en-US" dirty="0"/>
              <a:t>Mask (disable) regular and fast interrupts</a:t>
            </a:r>
          </a:p>
          <a:p>
            <a:pPr marL="0" indent="0">
              <a:spcBef>
                <a:spcPts val="1200"/>
              </a:spcBef>
              <a:buNone/>
            </a:pPr>
            <a:br>
              <a:rPr lang="en-US" sz="1000" dirty="0"/>
            </a:br>
            <a:r>
              <a:rPr lang="en-US" dirty="0"/>
              <a:t>These can all be set in the Current Program Status Register (CSPR).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0E3B2F-03A0-4A5C-8523-ED3627E17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245" y="466627"/>
            <a:ext cx="8564088" cy="656926"/>
          </a:xfrm>
        </p:spPr>
        <p:txBody>
          <a:bodyPr/>
          <a:lstStyle/>
          <a:p>
            <a:r>
              <a:rPr lang="en-US" dirty="0"/>
              <a:t>Initializing the ARM Processor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63983F-9166-48BB-A2E2-87459374C6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5A3A3DD-E675-4718-A8C3-C9825EADE19B}"/>
              </a:ext>
            </a:extLst>
          </p:cNvPr>
          <p:cNvGrpSpPr>
            <a:grpSpLocks noChangeAspect="1"/>
          </p:cNvGrpSpPr>
          <p:nvPr/>
        </p:nvGrpSpPr>
        <p:grpSpPr>
          <a:xfrm>
            <a:off x="1126958" y="4001699"/>
            <a:ext cx="6797095" cy="656925"/>
            <a:chOff x="3401695" y="4185850"/>
            <a:chExt cx="5190490" cy="501650"/>
          </a:xfrm>
        </p:grpSpPr>
        <p:sp>
          <p:nvSpPr>
            <p:cNvPr id="5" name="Text Box 2">
              <a:extLst>
                <a:ext uri="{FF2B5EF4-FFF2-40B4-BE49-F238E27FC236}">
                  <a16:creationId xmlns:a16="http://schemas.microsoft.com/office/drawing/2014/main" id="{8A4350B3-95D8-41B8-9333-ACC8FD5401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05505" y="4185850"/>
              <a:ext cx="955675" cy="18415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0" tIns="0" rIns="0" bIns="0" anchor="t" anchorCtr="0"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>
                  <a:effectLst/>
                  <a:latin typeface="Cambria" panose="02040503050406030204" pitchFamily="18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Mask Fast IRQ</a:t>
              </a:r>
            </a:p>
          </p:txBody>
        </p:sp>
        <p:sp>
          <p:nvSpPr>
            <p:cNvPr id="6" name="Text Box 2">
              <a:extLst>
                <a:ext uri="{FF2B5EF4-FFF2-40B4-BE49-F238E27FC236}">
                  <a16:creationId xmlns:a16="http://schemas.microsoft.com/office/drawing/2014/main" id="{2F94AACD-9F8B-4E6D-9E54-92BE7D9BE6A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01695" y="4502080"/>
              <a:ext cx="1155700" cy="18415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0" tIns="0" rIns="0" bIns="0" anchor="t" anchorCtr="0"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 dirty="0">
                  <a:effectLst/>
                  <a:latin typeface="Cambria" panose="02040503050406030204" pitchFamily="18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Mask Regular IRQ</a:t>
              </a:r>
            </a:p>
          </p:txBody>
        </p:sp>
        <p:sp>
          <p:nvSpPr>
            <p:cNvPr id="7" name="Text Box 2">
              <a:extLst>
                <a:ext uri="{FF2B5EF4-FFF2-40B4-BE49-F238E27FC236}">
                  <a16:creationId xmlns:a16="http://schemas.microsoft.com/office/drawing/2014/main" id="{38420D56-EA94-4B11-A075-AA0CF5EE74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69790" y="4503350"/>
              <a:ext cx="1083310" cy="18415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0" tIns="0" rIns="0" bIns="0" anchor="t" anchorCtr="0"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>
                  <a:effectLst/>
                  <a:latin typeface="Cambria" panose="02040503050406030204" pitchFamily="18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Disable THUMB</a:t>
              </a:r>
            </a:p>
          </p:txBody>
        </p:sp>
        <p:sp>
          <p:nvSpPr>
            <p:cNvPr id="8" name="Text Box 2">
              <a:extLst>
                <a:ext uri="{FF2B5EF4-FFF2-40B4-BE49-F238E27FC236}">
                  <a16:creationId xmlns:a16="http://schemas.microsoft.com/office/drawing/2014/main" id="{A719A8A1-BAC7-47D5-BF45-E3BEEA2555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81850" y="4316025"/>
              <a:ext cx="1410335" cy="36893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0" tIns="0" rIns="0" bIns="0" anchor="t" anchorCtr="0"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 dirty="0">
                  <a:effectLst/>
                  <a:latin typeface="Cambria" panose="02040503050406030204" pitchFamily="18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Set Supervisor Mode</a:t>
              </a:r>
              <a:br>
                <a:rPr lang="en-US" sz="1400" dirty="0">
                  <a:effectLst/>
                  <a:latin typeface="Cambria" panose="02040503050406030204" pitchFamily="18" charset="0"/>
                  <a:ea typeface="Yu Mincho" panose="02020400000000000000" pitchFamily="18" charset="-128"/>
                  <a:cs typeface="Times New Roman" panose="02020603050405020304" pitchFamily="18" charset="0"/>
                </a:rPr>
              </a:br>
              <a:r>
                <a:rPr lang="en-US" sz="1400" dirty="0">
                  <a:effectLst/>
                  <a:latin typeface="Cambria" panose="02040503050406030204" pitchFamily="18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(</a:t>
              </a:r>
              <a:r>
                <a:rPr lang="en-US" sz="1400" b="1" dirty="0">
                  <a:effectLst/>
                  <a:latin typeface="Consolas" panose="020B0609020204030204" pitchFamily="49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0x13</a:t>
              </a:r>
              <a:r>
                <a:rPr lang="en-US" sz="1400" dirty="0">
                  <a:effectLst/>
                  <a:latin typeface="Cambria" panose="02040503050406030204" pitchFamily="18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)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76720D7-0859-4728-8F8D-A1EE53D2FB8A}"/>
                </a:ext>
              </a:extLst>
            </p:cNvPr>
            <p:cNvCxnSpPr/>
            <p:nvPr/>
          </p:nvCxnSpPr>
          <p:spPr>
            <a:xfrm flipH="1">
              <a:off x="4542790" y="4370000"/>
              <a:ext cx="631190" cy="125095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40BDF299-76FC-470C-B444-ACDD621A3DD4}"/>
                </a:ext>
              </a:extLst>
            </p:cNvPr>
            <p:cNvCxnSpPr/>
            <p:nvPr/>
          </p:nvCxnSpPr>
          <p:spPr>
            <a:xfrm flipH="1">
              <a:off x="4359910" y="4281100"/>
              <a:ext cx="355600" cy="0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ight Brace 10">
              <a:extLst>
                <a:ext uri="{FF2B5EF4-FFF2-40B4-BE49-F238E27FC236}">
                  <a16:creationId xmlns:a16="http://schemas.microsoft.com/office/drawing/2014/main" id="{D33F7B06-8877-4FC3-8EA1-7C95AA930AA3}"/>
                </a:ext>
              </a:extLst>
            </p:cNvPr>
            <p:cNvSpPr/>
            <p:nvPr/>
          </p:nvSpPr>
          <p:spPr>
            <a:xfrm rot="5400000">
              <a:off x="6248400" y="3898830"/>
              <a:ext cx="132715" cy="1118235"/>
            </a:xfrm>
            <a:prstGeom prst="rightBrace">
              <a:avLst>
                <a:gd name="adj1" fmla="val 8333"/>
                <a:gd name="adj2" fmla="val 48598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400"/>
            </a:p>
          </p:txBody>
        </p:sp>
        <p:cxnSp>
          <p:nvCxnSpPr>
            <p:cNvPr id="12" name="Connector: Elbow 11">
              <a:extLst>
                <a:ext uri="{FF2B5EF4-FFF2-40B4-BE49-F238E27FC236}">
                  <a16:creationId xmlns:a16="http://schemas.microsoft.com/office/drawing/2014/main" id="{63712134-2FFB-4305-9BAE-2A280A6490DD}"/>
                </a:ext>
              </a:extLst>
            </p:cNvPr>
            <p:cNvCxnSpPr/>
            <p:nvPr/>
          </p:nvCxnSpPr>
          <p:spPr>
            <a:xfrm>
              <a:off x="6334760" y="4504620"/>
              <a:ext cx="845820" cy="45085"/>
            </a:xfrm>
            <a:prstGeom prst="bentConnector3">
              <a:avLst>
                <a:gd name="adj1" fmla="val -797"/>
              </a:avLst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8DAC7BD5-9BFB-4FDE-91F4-FF8D0C9484D6}"/>
                </a:ext>
              </a:extLst>
            </p:cNvPr>
            <p:cNvCxnSpPr/>
            <p:nvPr/>
          </p:nvCxnSpPr>
          <p:spPr>
            <a:xfrm>
              <a:off x="5441950" y="4368730"/>
              <a:ext cx="0" cy="125095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0650A342-334F-441E-B088-B588E6EEC4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5377142"/>
              </p:ext>
            </p:extLst>
          </p:nvPr>
        </p:nvGraphicFramePr>
        <p:xfrm>
          <a:off x="2853103" y="3830198"/>
          <a:ext cx="3020368" cy="42995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77546">
                  <a:extLst>
                    <a:ext uri="{9D8B030D-6E8A-4147-A177-3AD203B41FA5}">
                      <a16:colId xmlns:a16="http://schemas.microsoft.com/office/drawing/2014/main" val="1353372865"/>
                    </a:ext>
                  </a:extLst>
                </a:gridCol>
                <a:gridCol w="377546">
                  <a:extLst>
                    <a:ext uri="{9D8B030D-6E8A-4147-A177-3AD203B41FA5}">
                      <a16:colId xmlns:a16="http://schemas.microsoft.com/office/drawing/2014/main" val="1635999380"/>
                    </a:ext>
                  </a:extLst>
                </a:gridCol>
                <a:gridCol w="377546">
                  <a:extLst>
                    <a:ext uri="{9D8B030D-6E8A-4147-A177-3AD203B41FA5}">
                      <a16:colId xmlns:a16="http://schemas.microsoft.com/office/drawing/2014/main" val="1017498580"/>
                    </a:ext>
                  </a:extLst>
                </a:gridCol>
                <a:gridCol w="377546">
                  <a:extLst>
                    <a:ext uri="{9D8B030D-6E8A-4147-A177-3AD203B41FA5}">
                      <a16:colId xmlns:a16="http://schemas.microsoft.com/office/drawing/2014/main" val="2545960338"/>
                    </a:ext>
                  </a:extLst>
                </a:gridCol>
                <a:gridCol w="377546">
                  <a:extLst>
                    <a:ext uri="{9D8B030D-6E8A-4147-A177-3AD203B41FA5}">
                      <a16:colId xmlns:a16="http://schemas.microsoft.com/office/drawing/2014/main" val="882448516"/>
                    </a:ext>
                  </a:extLst>
                </a:gridCol>
                <a:gridCol w="377546">
                  <a:extLst>
                    <a:ext uri="{9D8B030D-6E8A-4147-A177-3AD203B41FA5}">
                      <a16:colId xmlns:a16="http://schemas.microsoft.com/office/drawing/2014/main" val="294436053"/>
                    </a:ext>
                  </a:extLst>
                </a:gridCol>
                <a:gridCol w="377546">
                  <a:extLst>
                    <a:ext uri="{9D8B030D-6E8A-4147-A177-3AD203B41FA5}">
                      <a16:colId xmlns:a16="http://schemas.microsoft.com/office/drawing/2014/main" val="1259592682"/>
                    </a:ext>
                  </a:extLst>
                </a:gridCol>
                <a:gridCol w="377546">
                  <a:extLst>
                    <a:ext uri="{9D8B030D-6E8A-4147-A177-3AD203B41FA5}">
                      <a16:colId xmlns:a16="http://schemas.microsoft.com/office/drawing/2014/main" val="225853611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1800" b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800" b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800" b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800" b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800" b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800" b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800" b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800" b="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299807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  <a:endParaRPr lang="en-US" sz="1800" b="1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</a:rPr>
                        <a:t>1</a:t>
                      </a:r>
                      <a:endParaRPr lang="en-US" sz="1800" b="1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endParaRPr lang="en-US" sz="1800" b="1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>
                          <a:effectLst/>
                          <a:latin typeface="Consolas" panose="020B0609020204030204" pitchFamily="49" charset="0"/>
                        </a:rPr>
                        <a:t>1</a:t>
                      </a:r>
                      <a:endParaRPr lang="en-US" sz="1800" b="1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endParaRPr lang="en-US" sz="1800" b="1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endParaRPr lang="en-US" sz="1800" b="1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>
                          <a:effectLst/>
                          <a:latin typeface="Consolas" panose="020B0609020204030204" pitchFamily="49" charset="0"/>
                        </a:rPr>
                        <a:t>1</a:t>
                      </a:r>
                      <a:endParaRPr lang="en-US" sz="1800" b="1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</a:rPr>
                        <a:t>1</a:t>
                      </a:r>
                      <a:endParaRPr lang="en-US" sz="1800" b="1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3746180"/>
                  </a:ext>
                </a:extLst>
              </a:tr>
            </a:tbl>
          </a:graphicData>
        </a:graphic>
      </p:graphicFrame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DEF8208-CE69-4183-91AC-BA0B07F6F4B1}"/>
              </a:ext>
            </a:extLst>
          </p:cNvPr>
          <p:cNvCxnSpPr/>
          <p:nvPr/>
        </p:nvCxnSpPr>
        <p:spPr>
          <a:xfrm>
            <a:off x="8148955" y="6965721"/>
            <a:ext cx="0" cy="125412"/>
          </a:xfrm>
          <a:prstGeom prst="straightConnector1">
            <a:avLst/>
          </a:prstGeom>
          <a:ln w="127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7056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4C8B881-F07D-46E1-813D-FAE8835C3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" y="1274319"/>
            <a:ext cx="8863691" cy="41433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Due to ARM’s lack of standardization, memory copies on boot are common.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4432B9-4EED-4BDC-BF18-DA4EB91BB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547712"/>
            <a:ext cx="8564088" cy="688618"/>
          </a:xfrm>
        </p:spPr>
        <p:txBody>
          <a:bodyPr/>
          <a:lstStyle/>
          <a:p>
            <a:r>
              <a:rPr lang="en-US" dirty="0"/>
              <a:t>Copy-On-Boot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3019AC-7506-4860-A266-7F32A680A8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 Box 2">
            <a:extLst>
              <a:ext uri="{FF2B5EF4-FFF2-40B4-BE49-F238E27FC236}">
                <a16:creationId xmlns:a16="http://schemas.microsoft.com/office/drawing/2014/main" id="{CBA54059-C3AB-469C-9E73-D982AD473E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7563" y="1844288"/>
            <a:ext cx="6928873" cy="2308324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45720" tIns="45720" rIns="45720" bIns="45720" anchor="t" anchorCtr="0">
            <a:spAutoFit/>
          </a:bodyPr>
          <a:lstStyle/>
          <a:p>
            <a:pPr algn="just">
              <a:spcAft>
                <a:spcPts val="0"/>
              </a:spcAft>
            </a:pPr>
            <a:r>
              <a:rPr lang="pt-BR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mov r0, $source_addr // Load the source location</a:t>
            </a:r>
          </a:p>
          <a:p>
            <a:pPr algn="just">
              <a:spcAft>
                <a:spcPts val="0"/>
              </a:spcAft>
            </a:pPr>
            <a:r>
              <a:rPr lang="pt-BR" sz="1600" b="1" dirty="0">
                <a:solidFill>
                  <a:srgbClr val="FFFFFF"/>
                </a:solidFill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mov r1, $dest_addr   // Load the destination location</a:t>
            </a:r>
          </a:p>
          <a:p>
            <a:pPr algn="just">
              <a:spcAft>
                <a:spcPts val="0"/>
              </a:spcAft>
            </a:pPr>
            <a:r>
              <a:rPr lang="pt-BR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mov r2, $last_addr   // Get last addr to be copied</a:t>
            </a:r>
          </a:p>
          <a:p>
            <a:pPr algn="just">
              <a:spcAft>
                <a:spcPts val="0"/>
              </a:spcAft>
            </a:pPr>
            <a:endParaRPr lang="pt-BR" sz="1600" b="1" dirty="0">
              <a:solidFill>
                <a:srgbClr val="FFFFFF"/>
              </a:solidFill>
              <a:effectLst/>
              <a:latin typeface="Consolas" panose="020B0609020204030204" pitchFamily="49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pt-BR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loop_start:</a:t>
            </a:r>
          </a:p>
          <a:p>
            <a:pPr algn="just">
              <a:spcAft>
                <a:spcPts val="0"/>
              </a:spcAft>
            </a:pPr>
            <a:r>
              <a:rPr lang="pt-BR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  ldm r0!, {r3, r4, r5, r6, r7, r8, r9, r10} // load 8 bytes</a:t>
            </a:r>
          </a:p>
          <a:p>
            <a:pPr algn="just">
              <a:spcAft>
                <a:spcPts val="0"/>
              </a:spcAft>
            </a:pPr>
            <a:r>
              <a:rPr lang="pt-BR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  stm r1!, {r3, r4, r5, r6, r7, r8, r9, r10} // store 8 bytes</a:t>
            </a:r>
          </a:p>
          <a:p>
            <a:pPr algn="just">
              <a:spcAft>
                <a:spcPts val="0"/>
              </a:spcAft>
            </a:pPr>
            <a:r>
              <a:rPr lang="pt-BR" sz="1600" b="1" dirty="0">
                <a:solidFill>
                  <a:srgbClr val="FFFFFF"/>
                </a:solidFill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  cmp r0, r2</a:t>
            </a:r>
          </a:p>
          <a:p>
            <a:pPr algn="just">
              <a:spcAft>
                <a:spcPts val="0"/>
              </a:spcAft>
            </a:pPr>
            <a:r>
              <a:rPr lang="pt-BR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  ble loop_start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F57B1756-1C74-4C83-9EC0-C613804BCB70}"/>
              </a:ext>
            </a:extLst>
          </p:cNvPr>
          <p:cNvSpPr txBox="1">
            <a:spLocks/>
          </p:cNvSpPr>
          <p:nvPr/>
        </p:nvSpPr>
        <p:spPr bwMode="auto">
          <a:xfrm>
            <a:off x="1063251" y="4310897"/>
            <a:ext cx="7017495" cy="414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LDM and STM increment the target register address by default.</a:t>
            </a:r>
          </a:p>
        </p:txBody>
      </p:sp>
    </p:spTree>
    <p:extLst>
      <p:ext uri="{BB962C8B-B14F-4D97-AF65-F5344CB8AC3E}">
        <p14:creationId xmlns:p14="http://schemas.microsoft.com/office/powerpoint/2010/main" val="530685607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33811</TotalTime>
  <Words>673</Words>
  <Application>Microsoft Office PowerPoint</Application>
  <PresentationFormat>On-screen Show (16:9)</PresentationFormat>
  <Paragraphs>116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Calibri</vt:lpstr>
      <vt:lpstr>Cambria</vt:lpstr>
      <vt:lpstr>Consolas</vt:lpstr>
      <vt:lpstr>Rockwell</vt:lpstr>
      <vt:lpstr>Times New Roman</vt:lpstr>
      <vt:lpstr>Wingdings</vt:lpstr>
      <vt:lpstr>PNE Theme Slide Deck</vt:lpstr>
      <vt:lpstr>Bootloaders for ARM</vt:lpstr>
      <vt:lpstr>Recap: What’s a “Bootloader”?</vt:lpstr>
      <vt:lpstr>ARM: Instructions Not Included</vt:lpstr>
      <vt:lpstr>The Trap Table</vt:lpstr>
      <vt:lpstr>Initializing the ARM Processor</vt:lpstr>
      <vt:lpstr>Copy-On-Boot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Blanchard, Jeremiah J</cp:lastModifiedBy>
  <cp:revision>703</cp:revision>
  <cp:lastPrinted>2014-01-31T19:29:42Z</cp:lastPrinted>
  <dcterms:created xsi:type="dcterms:W3CDTF">2013-09-18T13:46:37Z</dcterms:created>
  <dcterms:modified xsi:type="dcterms:W3CDTF">2024-02-06T15:33:29Z</dcterms:modified>
</cp:coreProperties>
</file>